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259" r:id="rId3"/>
    <p:sldId id="264" r:id="rId4"/>
    <p:sldId id="265" r:id="rId5"/>
    <p:sldId id="267" r:id="rId6"/>
    <p:sldId id="268" r:id="rId7"/>
    <p:sldId id="260" r:id="rId8"/>
    <p:sldId id="261" r:id="rId9"/>
    <p:sldId id="262" r:id="rId10"/>
    <p:sldId id="263" r:id="rId11"/>
    <p:sldId id="266" r:id="rId12"/>
    <p:sldId id="277" r:id="rId13"/>
    <p:sldId id="272" r:id="rId14"/>
    <p:sldId id="278" r:id="rId15"/>
    <p:sldId id="273" r:id="rId16"/>
    <p:sldId id="274" r:id="rId17"/>
    <p:sldId id="279" r:id="rId18"/>
    <p:sldId id="275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4" r:id="rId32"/>
    <p:sldId id="292" r:id="rId33"/>
    <p:sldId id="293" r:id="rId34"/>
    <p:sldId id="295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97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93A98-92B7-1E4E-B69B-9A37C3DE3B68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CFB94-36EC-D147-8AE4-D3EB6EA0AA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7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CFB94-36EC-D147-8AE4-D3EB6EA0AAE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10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Journal of Homeland Security and Emergency Management</a:t>
            </a:r>
          </a:p>
          <a:p>
            <a:r>
              <a:rPr lang="en-US" dirty="0" smtClean="0"/>
              <a:t>International</a:t>
            </a:r>
            <a:r>
              <a:rPr lang="en-US" baseline="0" dirty="0" smtClean="0"/>
              <a:t> Journal of Mass Emergencies and Disasters</a:t>
            </a:r>
          </a:p>
          <a:p>
            <a:r>
              <a:rPr lang="en-US" baseline="0" dirty="0" smtClean="0"/>
              <a:t>Public Administration Review</a:t>
            </a:r>
          </a:p>
          <a:p>
            <a:r>
              <a:rPr lang="en-US" baseline="0" dirty="0" smtClean="0"/>
              <a:t>Crisis Response Journal</a:t>
            </a:r>
          </a:p>
          <a:p>
            <a:r>
              <a:rPr lang="en-US" baseline="0" dirty="0" smtClean="0"/>
              <a:t>Journal of Public Administration Research Theory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CFB94-36EC-D147-8AE4-D3EB6EA0AAE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62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08" y="0"/>
            <a:ext cx="149469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0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6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38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34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8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9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0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4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9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0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0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07D9E-63E0-4323-91F4-C7165ECFC7F7}" type="datetimeFigureOut">
              <a:rPr lang="en-US" smtClean="0"/>
              <a:t>6/11/2016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3B18A-059C-48A6-894B-C8AEF2259D6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485"/>
            <a:ext cx="15240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3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8001000" cy="1847850"/>
          </a:xfrm>
        </p:spPr>
        <p:txBody>
          <a:bodyPr anchor="ctr">
            <a:no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Utilization of Emergency Management Research Literature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133600"/>
          </a:xfrm>
        </p:spPr>
        <p:txBody>
          <a:bodyPr>
            <a:normAutofit fontScale="70000" lnSpcReduction="20000"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Deborah J. Persell, PhD, RN, APN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3rd Emergency Management Theory and Research Workshop</a:t>
            </a:r>
          </a:p>
        </p:txBody>
      </p:sp>
    </p:spTree>
    <p:extLst>
      <p:ext uri="{BB962C8B-B14F-4D97-AF65-F5344CB8AC3E}">
        <p14:creationId xmlns:p14="http://schemas.microsoft.com/office/powerpoint/2010/main" val="383676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Background: 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Description of the Problem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6877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Urgent need for research literature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Multiple web-based platforms </a:t>
            </a:r>
          </a:p>
          <a:p>
            <a:r>
              <a:rPr lang="en-US" dirty="0">
                <a:solidFill>
                  <a:schemeClr val="bg1"/>
                </a:solidFill>
              </a:rPr>
              <a:t>Utilization of library resources declining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Lack of credibility awareness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Review of Literature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2211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Traditional use of libraries doesn’t meet student needs </a:t>
            </a:r>
            <a:r>
              <a:rPr lang="en-US" sz="1400" dirty="0" smtClean="0">
                <a:solidFill>
                  <a:schemeClr val="bg1"/>
                </a:solidFill>
              </a:rPr>
              <a:t>(Gardner &amp; Eng, 2005; May &amp; Swabey, 2015)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Technology has changed how students access literature </a:t>
            </a:r>
            <a:r>
              <a:rPr lang="en-US" sz="1500" dirty="0" smtClean="0">
                <a:solidFill>
                  <a:schemeClr val="bg1"/>
                </a:solidFill>
              </a:rPr>
              <a:t>(Cha &amp; Kim, 2015; Gardner &amp; Eng, 2005; Gayton, 2008; May &amp; Swabey, 2015; Saunders, 2015; Simmonds &amp; Andaleeb, 2001)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Students value communal aspects of libraries </a:t>
            </a:r>
            <a:r>
              <a:rPr lang="en-US" sz="1400" dirty="0" smtClean="0">
                <a:solidFill>
                  <a:schemeClr val="bg1"/>
                </a:solidFill>
              </a:rPr>
              <a:t>(Gayton, 2008)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Familiarity with library and its resources increases student use </a:t>
            </a:r>
            <a:r>
              <a:rPr lang="en-US" sz="1500" dirty="0" smtClean="0">
                <a:solidFill>
                  <a:schemeClr val="bg1"/>
                </a:solidFill>
              </a:rPr>
              <a:t>(Soria, Fansen &amp; Nackerud, 2013)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Assessment of Student Utilization 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of Library Use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401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 Librarians, 18 support staff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 librarian assigned to DPEM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Purchased $66,000 in EM literature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Journal use unable to track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Book use not tracked by student major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82 checked out at least once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23 checked out more than twice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2 checked out more than 9 times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7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Web-based utilization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Internet sites versus Databases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Some credible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Few research based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Most biased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Health Alert Networks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News stories – credible or not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Reliance on personal experience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Wikipedia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29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Course Requirements/Resources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Rubric </a:t>
            </a: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riven assignments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Peer </a:t>
            </a:r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eviewed </a:t>
            </a:r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esearch 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rticles required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Application/critique of articles required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Resident Librarian in course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Faculty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Gap in Information Access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144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nterventions </a:t>
            </a:r>
            <a:r>
              <a:rPr lang="en-US" dirty="0">
                <a:solidFill>
                  <a:schemeClr val="bg1"/>
                </a:solidFill>
              </a:rPr>
              <a:t>and programs are necessary to bridge this gap and facilitate the dissemination of evidence-based information to elevate the quality of work and ultimately the discourse in the discipline.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2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8082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Purpose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21163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Improve utilization of evidence-based literature in disaster preparedness and emergency management.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75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Aims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39163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Increase awareness, access, and utilization of evidence and web based databases.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Develop tools and resources to facilitate awareness, access and utilization of scientific databases and journals.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Increased knowledge regarding disaster preparedness and management.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6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Methods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Soft systems framework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Quasi-experimental design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IRB approval</a:t>
            </a:r>
          </a:p>
          <a:p>
            <a:r>
              <a:rPr lang="en-US" dirty="0">
                <a:solidFill>
                  <a:schemeClr val="bg1"/>
                </a:solidFill>
              </a:rPr>
              <a:t>Pre/Post Survey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Convenience Sample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Students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Professionals</a:t>
            </a:r>
          </a:p>
        </p:txBody>
      </p:sp>
    </p:spTree>
    <p:extLst>
      <p:ext uri="{BB962C8B-B14F-4D97-AF65-F5344CB8AC3E}">
        <p14:creationId xmlns:p14="http://schemas.microsoft.com/office/powerpoint/2010/main" val="26546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Soft Systems Methods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Framework </a:t>
            </a:r>
            <a:r>
              <a:rPr lang="en-US" dirty="0">
                <a:solidFill>
                  <a:schemeClr val="bg1"/>
                </a:solidFill>
              </a:rPr>
              <a:t>to understand the different perspectives of different stakeholders related to the problem under </a:t>
            </a:r>
            <a:r>
              <a:rPr lang="en-US" dirty="0" smtClean="0">
                <a:solidFill>
                  <a:schemeClr val="bg1"/>
                </a:solidFill>
              </a:rPr>
              <a:t>investigation.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acilitates </a:t>
            </a:r>
            <a:r>
              <a:rPr lang="en-US" dirty="0">
                <a:solidFill>
                  <a:schemeClr val="bg1"/>
                </a:solidFill>
              </a:rPr>
              <a:t>the creation of solutions that action-based </a:t>
            </a:r>
            <a:r>
              <a:rPr lang="en-US" dirty="0" smtClean="0">
                <a:solidFill>
                  <a:schemeClr val="bg1"/>
                </a:solidFill>
              </a:rPr>
              <a:t>methods utilize </a:t>
            </a:r>
            <a:r>
              <a:rPr lang="en-US" dirty="0">
                <a:solidFill>
                  <a:schemeClr val="bg1"/>
                </a:solidFill>
              </a:rPr>
              <a:t>to tackle real-world </a:t>
            </a:r>
            <a:r>
              <a:rPr lang="en-US" dirty="0" smtClean="0">
                <a:solidFill>
                  <a:schemeClr val="bg1"/>
                </a:solidFill>
              </a:rPr>
              <a:t>problems.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Seven step process.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						</a:t>
            </a:r>
            <a:r>
              <a:rPr lang="en-US" sz="1400" dirty="0" smtClean="0">
                <a:solidFill>
                  <a:schemeClr val="bg1"/>
                </a:solidFill>
              </a:rPr>
              <a:t>(</a:t>
            </a:r>
            <a:r>
              <a:rPr lang="en-US" sz="1400" dirty="0">
                <a:solidFill>
                  <a:schemeClr val="bg1"/>
                </a:solidFill>
              </a:rPr>
              <a:t>Por, 2008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2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PE_byzcEifVnnDIBTv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524000" y="2438400"/>
            <a:ext cx="5715000" cy="2667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304800" y="152400"/>
            <a:ext cx="46527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79646"/>
                </a:solidFill>
              </a:rPr>
              <a:t>What is your gender?</a:t>
            </a:r>
            <a:endParaRPr lang="en-US" sz="4000" dirty="0">
              <a:solidFill>
                <a:srgbClr val="F79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1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-30837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What is you’re age?</a:t>
            </a:r>
            <a:endParaRPr lang="en-US" dirty="0">
              <a:solidFill>
                <a:srgbClr val="F79646"/>
              </a:solidFill>
            </a:endParaRPr>
          </a:p>
        </p:txBody>
      </p:sp>
      <p:pic>
        <p:nvPicPr>
          <p:cNvPr id="2" name="RPE_4Sdl9QY02tq0tTL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rcRect l="7573" r="7573"/>
          <a:stretch>
            <a:fillRect/>
          </a:stretch>
        </p:blipFill>
        <p:spPr>
          <a:xfrm>
            <a:off x="533400" y="1219200"/>
            <a:ext cx="8229600" cy="45259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3886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Is it assumed that you will read research literature as part of your education or employment?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6" name="RPE_ergoLxMvYahXm2F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762000" y="1524000"/>
            <a:ext cx="6553200" cy="4368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7737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How many hours a week do you study?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4" name="RPE_d10OaRUPBlcWwZv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rcRect t="661" b="661"/>
          <a:stretch>
            <a:fillRect/>
          </a:stretch>
        </p:blipFill>
        <p:spPr>
          <a:xfrm>
            <a:off x="762000" y="1524000"/>
            <a:ext cx="7620000" cy="419070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148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75" y="2286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chemeClr val="accent6"/>
                </a:solidFill>
              </a:rPr>
              <a:t>Select the highest level of education you </a:t>
            </a:r>
            <a:br>
              <a:rPr lang="en-US" sz="3200" dirty="0" smtClean="0">
                <a:solidFill>
                  <a:schemeClr val="accent6"/>
                </a:solidFill>
              </a:rPr>
            </a:br>
            <a:r>
              <a:rPr lang="en-US" sz="3200" dirty="0" smtClean="0">
                <a:solidFill>
                  <a:schemeClr val="accent6"/>
                </a:solidFill>
              </a:rPr>
              <a:t>have completed or are currently enrolled in</a:t>
            </a:r>
            <a:r>
              <a:rPr lang="en-US" sz="3200" dirty="0" smtClean="0">
                <a:solidFill>
                  <a:srgbClr val="F79646"/>
                </a:solidFill>
              </a:rPr>
              <a:t>.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4" name="RPE_eVbb4cqFLSVL87b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rcRect t="661" b="661"/>
          <a:stretch>
            <a:fillRect/>
          </a:stretch>
        </p:blipFill>
        <p:spPr>
          <a:xfrm>
            <a:off x="685800" y="1447800"/>
            <a:ext cx="7772400" cy="427452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2555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1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Are you allowed time in-class or on the job </a:t>
            </a:r>
            <a:br>
              <a:rPr lang="en-US" sz="3200" dirty="0" smtClean="0">
                <a:solidFill>
                  <a:srgbClr val="F79646"/>
                </a:solidFill>
              </a:rPr>
            </a:br>
            <a:r>
              <a:rPr lang="en-US" sz="3200" dirty="0" smtClean="0">
                <a:solidFill>
                  <a:srgbClr val="F79646"/>
                </a:solidFill>
              </a:rPr>
              <a:t>for reading research literature?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4" name="RPE_29mOhqHU38Kqc1T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295400" y="1447800"/>
            <a:ext cx="6858000" cy="457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186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Which of the following best represents the agency you are associated with?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4" name="RPE_202Na7Rzbwizb49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rcRect t="3759" b="3759"/>
          <a:stretch>
            <a:fillRect/>
          </a:stretch>
        </p:blipFill>
        <p:spPr>
          <a:xfrm>
            <a:off x="381000" y="1295400"/>
            <a:ext cx="8229600" cy="45259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597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Please rate your familiarity with </a:t>
            </a:r>
            <a:br>
              <a:rPr lang="en-US" dirty="0" smtClean="0">
                <a:solidFill>
                  <a:srgbClr val="F79646"/>
                </a:solidFill>
              </a:rPr>
            </a:br>
            <a:r>
              <a:rPr lang="en-US" dirty="0" smtClean="0">
                <a:solidFill>
                  <a:srgbClr val="F79646"/>
                </a:solidFill>
              </a:rPr>
              <a:t>the terms listed below:</a:t>
            </a:r>
            <a:endParaRPr lang="en-US" dirty="0">
              <a:solidFill>
                <a:srgbClr val="F79646"/>
              </a:solidFill>
            </a:endParaRPr>
          </a:p>
        </p:txBody>
      </p:sp>
      <p:pic>
        <p:nvPicPr>
          <p:cNvPr id="4" name="RPE_cT6bAMTI0Fiapmd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066800" y="1828800"/>
            <a:ext cx="6858000" cy="352980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11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Do you regularly scan the tables of contents or abstracts of research articles?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4" name="RPE_6sPWuPZVlLSIeTb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600200" y="1828800"/>
            <a:ext cx="6858000" cy="43924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379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79646"/>
                </a:solidFill>
              </a:rPr>
              <a:t>Do you regularly read the full content </a:t>
            </a:r>
            <a:br>
              <a:rPr lang="en-US" sz="3600" dirty="0" smtClean="0">
                <a:solidFill>
                  <a:srgbClr val="F79646"/>
                </a:solidFill>
              </a:rPr>
            </a:br>
            <a:r>
              <a:rPr lang="en-US" sz="3600" dirty="0" smtClean="0">
                <a:solidFill>
                  <a:srgbClr val="F79646"/>
                </a:solidFill>
              </a:rPr>
              <a:t>of research-based articles?</a:t>
            </a:r>
            <a:endParaRPr lang="en-US" sz="3600" dirty="0">
              <a:solidFill>
                <a:srgbClr val="F79646"/>
              </a:solidFill>
            </a:endParaRPr>
          </a:p>
        </p:txBody>
      </p:sp>
      <p:pic>
        <p:nvPicPr>
          <p:cNvPr id="4" name="RPE_cOwXZYTKbN4jvjn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676400" y="1524000"/>
            <a:ext cx="6400800" cy="42672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013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If you do not regularly read research-based articles please tell us the reasons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3" name="RPE_6XYyCb2qxTK1XdH.png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990600" y="1676400"/>
            <a:ext cx="6858000" cy="366152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577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Do you believe your past education has adequately prepared you to read and understand research-based literature?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3" name="RPE_b3GVSL6hAcQaVeZ.png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524000" y="2057400"/>
            <a:ext cx="5161788" cy="34411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5259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If information was provided to help identify </a:t>
            </a:r>
            <a:br>
              <a:rPr lang="en-US" sz="3200" dirty="0" smtClean="0">
                <a:solidFill>
                  <a:srgbClr val="F79646"/>
                </a:solidFill>
              </a:rPr>
            </a:br>
            <a:r>
              <a:rPr lang="en-US" sz="3200" dirty="0" smtClean="0">
                <a:solidFill>
                  <a:srgbClr val="F79646"/>
                </a:solidFill>
              </a:rPr>
              <a:t>and examine research articles and scientific databases would you be interested?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3" name="RPE_bseHEpkpQ29G67H.png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219200" y="1752600"/>
            <a:ext cx="6858000" cy="40062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144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How useful do you think information about using scientific databases and journals are </a:t>
            </a:r>
            <a:br>
              <a:rPr lang="en-US" sz="3200" dirty="0" smtClean="0">
                <a:solidFill>
                  <a:srgbClr val="F79646"/>
                </a:solidFill>
              </a:rPr>
            </a:br>
            <a:r>
              <a:rPr lang="en-US" sz="3200" dirty="0" smtClean="0">
                <a:solidFill>
                  <a:srgbClr val="F79646"/>
                </a:solidFill>
              </a:rPr>
              <a:t>for your education program or job?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3" name="RPE_78l8e0fMdGunbcV.png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524000" y="1936496"/>
            <a:ext cx="5791200" cy="3860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619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F79646"/>
                </a:solidFill>
              </a:rPr>
              <a:t>If such information were made available to </a:t>
            </a:r>
            <a:br>
              <a:rPr lang="en-US" sz="3200" dirty="0" smtClean="0">
                <a:solidFill>
                  <a:srgbClr val="F79646"/>
                </a:solidFill>
              </a:rPr>
            </a:br>
            <a:r>
              <a:rPr lang="en-US" sz="3200" dirty="0" smtClean="0">
                <a:solidFill>
                  <a:srgbClr val="F79646"/>
                </a:solidFill>
              </a:rPr>
              <a:t>you, which format would you most prefer it </a:t>
            </a:r>
            <a:br>
              <a:rPr lang="en-US" sz="3200" dirty="0" smtClean="0">
                <a:solidFill>
                  <a:srgbClr val="F79646"/>
                </a:solidFill>
              </a:rPr>
            </a:br>
            <a:r>
              <a:rPr lang="en-US" sz="3200" dirty="0" smtClean="0">
                <a:solidFill>
                  <a:srgbClr val="F79646"/>
                </a:solidFill>
              </a:rPr>
              <a:t>to be?</a:t>
            </a:r>
            <a:endParaRPr lang="en-US" sz="3200" dirty="0">
              <a:solidFill>
                <a:srgbClr val="F79646"/>
              </a:solidFill>
            </a:endParaRPr>
          </a:p>
        </p:txBody>
      </p:sp>
      <p:pic>
        <p:nvPicPr>
          <p:cNvPr id="3" name="RPE_d4FMLhN8peDW3OJ.png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1219200" y="1905000"/>
            <a:ext cx="6172200" cy="393481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041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Conclusions 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Utilization of research is an expectation in education and employment</a:t>
            </a:r>
          </a:p>
          <a:p>
            <a:r>
              <a:rPr lang="en-US" dirty="0">
                <a:solidFill>
                  <a:schemeClr val="bg1"/>
                </a:solidFill>
              </a:rPr>
              <a:t>Time is the most provided reason for not reading research literature (38%).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63% are given time for this</a:t>
            </a:r>
          </a:p>
          <a:p>
            <a:r>
              <a:rPr lang="en-US" dirty="0">
                <a:solidFill>
                  <a:schemeClr val="bg1"/>
                </a:solidFill>
              </a:rPr>
              <a:t>Only 32% read past the </a:t>
            </a:r>
            <a:r>
              <a:rPr lang="en-US" dirty="0" smtClean="0">
                <a:solidFill>
                  <a:schemeClr val="bg1"/>
                </a:solidFill>
              </a:rPr>
              <a:t>abstract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6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Conclusions continued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We have not done a good enough job to demonstrate the relevance of research </a:t>
            </a:r>
            <a:r>
              <a:rPr lang="en-US" dirty="0" smtClean="0">
                <a:solidFill>
                  <a:schemeClr val="bg1"/>
                </a:solidFill>
              </a:rPr>
              <a:t>literature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12% don’t have enough expertise to use research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8% don’t consider research relevant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14% prefer opinion based articles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17% do not enjoy or are not interested in research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Yet, 72% say their education sufficiently prepared them to read and understand research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6"/>
                </a:solidFill>
              </a:rPr>
              <a:t>Conclusions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Approximately 25% are familiar or very familiar with search </a:t>
            </a:r>
            <a:r>
              <a:rPr lang="en-US" dirty="0" smtClean="0">
                <a:solidFill>
                  <a:schemeClr val="bg1"/>
                </a:solidFill>
              </a:rPr>
              <a:t>terms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Interest in learning to search for, read and understand research is found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37% moderately interested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27% very interested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13% extremely interested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They </a:t>
            </a:r>
            <a:r>
              <a:rPr lang="en-US" u="sng" dirty="0" smtClean="0">
                <a:solidFill>
                  <a:schemeClr val="bg1"/>
                </a:solidFill>
              </a:rPr>
              <a:t>do not</a:t>
            </a:r>
            <a:r>
              <a:rPr lang="en-US" dirty="0" smtClean="0">
                <a:solidFill>
                  <a:schemeClr val="bg1"/>
                </a:solidFill>
              </a:rPr>
              <a:t> prefer librarian assistance to learn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42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79646"/>
                </a:solidFill>
              </a:rPr>
              <a:t>Recommendations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Focus groups with students and professionals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Add course content on search words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Include content on identifying credible scholarly literature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Re-evaluate expenditures and types of library assets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Revisit the resident librarian concept to design online communal library atmosphere – include “pushing” literature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Encourage librarian to complete Disaster Information Specialist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5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Disaster Information Management Research Center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dirty="0" smtClean="0">
                <a:solidFill>
                  <a:schemeClr val="bg1"/>
                </a:solidFill>
              </a:rPr>
              <a:t>is.nim.nih.gov/dimrc.html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Disaster Types and Topics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Emergency Response Tools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Disaster Health Literature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Disaster Information Specialist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Librarians &amp; Disasters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NLM Projects &amp; Research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Search TOXINET Databases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Training Courses &amp; Resources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Limitations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Students from one program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Professionals from one current geographic location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Online program prohibits most student’s physical use of library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Determination of utilization of library resources flawed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3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Selected References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Cha, S. H., &amp; Kim, T. W. (2015). What Matters </a:t>
            </a:r>
            <a:r>
              <a:rPr lang="en-US" dirty="0" smtClean="0">
                <a:solidFill>
                  <a:srgbClr val="FFFFFF"/>
                </a:solidFill>
              </a:rPr>
              <a:t>for Students' </a:t>
            </a:r>
            <a:r>
              <a:rPr lang="en-US" dirty="0">
                <a:solidFill>
                  <a:srgbClr val="FFFFFF"/>
                </a:solidFill>
              </a:rPr>
              <a:t>Use </a:t>
            </a:r>
            <a:r>
              <a:rPr lang="en-US" dirty="0" smtClean="0">
                <a:solidFill>
                  <a:srgbClr val="FFFFFF"/>
                </a:solidFill>
              </a:rPr>
              <a:t>of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  <a:r>
              <a:rPr lang="en-US" dirty="0" smtClean="0">
                <a:solidFill>
                  <a:srgbClr val="FFFFFF"/>
                </a:solidFill>
              </a:rPr>
              <a:t>Physical </a:t>
            </a:r>
            <a:r>
              <a:rPr lang="en-US" dirty="0">
                <a:solidFill>
                  <a:srgbClr val="FFFFFF"/>
                </a:solidFill>
              </a:rPr>
              <a:t>Library Space? </a:t>
            </a:r>
            <a:r>
              <a:rPr lang="en-US" i="1" dirty="0">
                <a:solidFill>
                  <a:srgbClr val="FFFFFF"/>
                </a:solidFill>
              </a:rPr>
              <a:t>The </a:t>
            </a:r>
            <a:r>
              <a:rPr lang="en-US" i="1" dirty="0" smtClean="0">
                <a:solidFill>
                  <a:srgbClr val="FFFFFF"/>
                </a:solidFill>
              </a:rPr>
              <a:t>Journal </a:t>
            </a:r>
            <a:r>
              <a:rPr lang="en-US" i="1" dirty="0">
                <a:solidFill>
                  <a:srgbClr val="FFFFFF"/>
                </a:solidFill>
              </a:rPr>
              <a:t>of Academic Librarianship,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i="1" dirty="0">
                <a:solidFill>
                  <a:srgbClr val="FFFFFF"/>
                </a:solidFill>
              </a:rPr>
              <a:t>41</a:t>
            </a:r>
            <a:r>
              <a:rPr lang="en-US" dirty="0">
                <a:solidFill>
                  <a:srgbClr val="FFFFFF"/>
                </a:solidFill>
              </a:rPr>
              <a:t>(3), </a:t>
            </a:r>
            <a:r>
              <a:rPr lang="en-US" dirty="0" smtClean="0">
                <a:solidFill>
                  <a:srgbClr val="FFFFFF"/>
                </a:solidFill>
              </a:rPr>
              <a:t>	274</a:t>
            </a:r>
            <a:r>
              <a:rPr lang="en-US" dirty="0">
                <a:solidFill>
                  <a:srgbClr val="FFFFFF"/>
                </a:solidFill>
              </a:rPr>
              <a:t>-279. </a:t>
            </a:r>
            <a:r>
              <a:rPr lang="en-US" dirty="0" smtClean="0">
                <a:solidFill>
                  <a:srgbClr val="FFFFFF"/>
                </a:solidFill>
              </a:rPr>
              <a:t>doi</a:t>
            </a:r>
            <a:r>
              <a:rPr lang="en-US" dirty="0">
                <a:solidFill>
                  <a:srgbClr val="FFFFFF"/>
                </a:solidFill>
              </a:rPr>
              <a:t>:10.1016/j.acalib.2015.03.014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Gardner</a:t>
            </a:r>
            <a:r>
              <a:rPr lang="en-US" dirty="0">
                <a:solidFill>
                  <a:srgbClr val="FFFFFF"/>
                </a:solidFill>
              </a:rPr>
              <a:t>, S., &amp; Eng, S. (2005). What Students Want: </a:t>
            </a:r>
            <a:r>
              <a:rPr lang="en-US" dirty="0" smtClean="0">
                <a:solidFill>
                  <a:srgbClr val="FFFFFF"/>
                </a:solidFill>
              </a:rPr>
              <a:t>Generation </a:t>
            </a:r>
            <a:r>
              <a:rPr lang="en-US" dirty="0">
                <a:solidFill>
                  <a:srgbClr val="FFFFFF"/>
                </a:solidFill>
              </a:rPr>
              <a:t>Y and </a:t>
            </a:r>
            <a:r>
              <a:rPr lang="en-US" dirty="0" smtClean="0">
                <a:solidFill>
                  <a:srgbClr val="FFFFFF"/>
                </a:solidFill>
              </a:rPr>
              <a:t>the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  <a:r>
              <a:rPr lang="en-US" dirty="0" smtClean="0">
                <a:solidFill>
                  <a:srgbClr val="FFFFFF"/>
                </a:solidFill>
              </a:rPr>
              <a:t>Changing </a:t>
            </a:r>
            <a:r>
              <a:rPr lang="en-US" dirty="0">
                <a:solidFill>
                  <a:srgbClr val="FFFFFF"/>
                </a:solidFill>
              </a:rPr>
              <a:t>Function of the </a:t>
            </a:r>
            <a:r>
              <a:rPr lang="en-US" dirty="0" smtClean="0">
                <a:solidFill>
                  <a:srgbClr val="FFFFFF"/>
                </a:solidFill>
              </a:rPr>
              <a:t>Academic </a:t>
            </a:r>
            <a:r>
              <a:rPr lang="en-US" dirty="0">
                <a:solidFill>
                  <a:srgbClr val="FFFFFF"/>
                </a:solidFill>
              </a:rPr>
              <a:t>Library. </a:t>
            </a:r>
            <a:r>
              <a:rPr lang="en-US" i="1" dirty="0">
                <a:solidFill>
                  <a:srgbClr val="FFFFFF"/>
                </a:solidFill>
              </a:rPr>
              <a:t>Portal: Libraries and the </a:t>
            </a:r>
            <a:r>
              <a:rPr lang="en-US" i="1" dirty="0" smtClean="0">
                <a:solidFill>
                  <a:srgbClr val="FFFFFF"/>
                </a:solidFill>
              </a:rPr>
              <a:t>	Academy</a:t>
            </a:r>
            <a:r>
              <a:rPr lang="en-US" i="1" dirty="0">
                <a:solidFill>
                  <a:srgbClr val="FFFFFF"/>
                </a:solidFill>
              </a:rPr>
              <a:t>,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i="1" dirty="0">
                <a:solidFill>
                  <a:srgbClr val="FFFFFF"/>
                </a:solidFill>
              </a:rPr>
              <a:t>5</a:t>
            </a:r>
            <a:r>
              <a:rPr lang="en-US" dirty="0">
                <a:solidFill>
                  <a:srgbClr val="FFFFFF"/>
                </a:solidFill>
              </a:rPr>
              <a:t>(3), 405-420. doi:10.1353/pla</a:t>
            </a:r>
            <a:r>
              <a:rPr lang="en-US" dirty="0" smtClean="0">
                <a:solidFill>
                  <a:srgbClr val="FFFFFF"/>
                </a:solidFill>
              </a:rPr>
              <a:t>.2005.0034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Gayton</a:t>
            </a:r>
            <a:r>
              <a:rPr lang="en-US" dirty="0">
                <a:solidFill>
                  <a:srgbClr val="FFFFFF"/>
                </a:solidFill>
              </a:rPr>
              <a:t>, J. T. (2008). Academic Libraries: “Social” or </a:t>
            </a:r>
            <a:r>
              <a:rPr lang="en-US" dirty="0" smtClean="0">
                <a:solidFill>
                  <a:srgbClr val="FFFFFF"/>
                </a:solidFill>
              </a:rPr>
              <a:t>“</a:t>
            </a:r>
            <a:r>
              <a:rPr lang="en-US" dirty="0">
                <a:solidFill>
                  <a:srgbClr val="FFFFFF"/>
                </a:solidFill>
              </a:rPr>
              <a:t>Communal?” The </a:t>
            </a:r>
            <a:r>
              <a:rPr lang="en-US" dirty="0" smtClean="0">
                <a:solidFill>
                  <a:srgbClr val="FFFFFF"/>
                </a:solidFill>
              </a:rPr>
              <a:t>Nature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  <a:r>
              <a:rPr lang="en-US" dirty="0" smtClean="0">
                <a:solidFill>
                  <a:srgbClr val="FFFFFF"/>
                </a:solidFill>
              </a:rPr>
              <a:t>and </a:t>
            </a:r>
            <a:r>
              <a:rPr lang="en-US" dirty="0">
                <a:solidFill>
                  <a:srgbClr val="FFFFFF"/>
                </a:solidFill>
              </a:rPr>
              <a:t>Future of Academic </a:t>
            </a:r>
            <a:r>
              <a:rPr lang="en-US" dirty="0" smtClean="0">
                <a:solidFill>
                  <a:srgbClr val="FFFFFF"/>
                </a:solidFill>
              </a:rPr>
              <a:t>Libraries</a:t>
            </a:r>
            <a:r>
              <a:rPr lang="en-US" dirty="0">
                <a:solidFill>
                  <a:srgbClr val="FFFFFF"/>
                </a:solidFill>
              </a:rPr>
              <a:t>. </a:t>
            </a:r>
            <a:r>
              <a:rPr lang="en-US" i="1" dirty="0">
                <a:solidFill>
                  <a:srgbClr val="FFFFFF"/>
                </a:solidFill>
              </a:rPr>
              <a:t>The Journal of Academic </a:t>
            </a:r>
            <a:r>
              <a:rPr lang="en-US" i="1" dirty="0" smtClean="0">
                <a:solidFill>
                  <a:srgbClr val="FFFFFF"/>
                </a:solidFill>
              </a:rPr>
              <a:t>	Librarianship</a:t>
            </a:r>
            <a:r>
              <a:rPr lang="en-US" i="1" dirty="0">
                <a:solidFill>
                  <a:srgbClr val="FFFFFF"/>
                </a:solidFill>
              </a:rPr>
              <a:t>,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i="1" dirty="0">
                <a:solidFill>
                  <a:srgbClr val="FFFFFF"/>
                </a:solidFill>
              </a:rPr>
              <a:t>34</a:t>
            </a:r>
            <a:r>
              <a:rPr lang="en-US" dirty="0">
                <a:solidFill>
                  <a:srgbClr val="FFFFFF"/>
                </a:solidFill>
              </a:rPr>
              <a:t>(1), </a:t>
            </a:r>
            <a:r>
              <a:rPr lang="en-US" dirty="0" smtClean="0">
                <a:solidFill>
                  <a:srgbClr val="FFFFFF"/>
                </a:solidFill>
              </a:rPr>
              <a:t>60</a:t>
            </a:r>
            <a:r>
              <a:rPr lang="en-US" dirty="0">
                <a:solidFill>
                  <a:srgbClr val="FFFFFF"/>
                </a:solidFill>
              </a:rPr>
              <a:t>-66. doi:10.1016/j.acalib.2007.11.011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May</a:t>
            </a:r>
            <a:r>
              <a:rPr lang="en-US" dirty="0">
                <a:solidFill>
                  <a:srgbClr val="FFFFFF"/>
                </a:solidFill>
              </a:rPr>
              <a:t>, F., &amp; Swabey, A. (2015). Using and Experiencing the Academic </a:t>
            </a:r>
            <a:r>
              <a:rPr lang="en-US" dirty="0" smtClean="0">
                <a:solidFill>
                  <a:srgbClr val="FFFFFF"/>
                </a:solidFill>
              </a:rPr>
              <a:t>Library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smtClean="0">
                <a:solidFill>
                  <a:srgbClr val="FFFFFF"/>
                </a:solidFill>
              </a:rPr>
              <a:t>A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  <a:r>
              <a:rPr lang="en-US" dirty="0" smtClean="0">
                <a:solidFill>
                  <a:srgbClr val="FFFFFF"/>
                </a:solidFill>
              </a:rPr>
              <a:t>Multisite </a:t>
            </a:r>
            <a:r>
              <a:rPr lang="en-US" dirty="0">
                <a:solidFill>
                  <a:srgbClr val="FFFFFF"/>
                </a:solidFill>
              </a:rPr>
              <a:t>Observational Study of Space and Place. </a:t>
            </a:r>
            <a:r>
              <a:rPr lang="en-US" i="1" dirty="0" smtClean="0">
                <a:solidFill>
                  <a:srgbClr val="FFFFFF"/>
                </a:solidFill>
              </a:rPr>
              <a:t>College </a:t>
            </a:r>
            <a:r>
              <a:rPr lang="en-US" i="1" dirty="0">
                <a:solidFill>
                  <a:srgbClr val="FFFFFF"/>
                </a:solidFill>
              </a:rPr>
              <a:t>&amp; Research </a:t>
            </a:r>
            <a:r>
              <a:rPr lang="en-US" i="1" dirty="0" smtClean="0">
                <a:solidFill>
                  <a:srgbClr val="FFFFFF"/>
                </a:solidFill>
              </a:rPr>
              <a:t>	Libraries</a:t>
            </a:r>
            <a:r>
              <a:rPr lang="en-US" i="1" dirty="0">
                <a:solidFill>
                  <a:srgbClr val="FFFFFF"/>
                </a:solidFill>
              </a:rPr>
              <a:t>,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i="1" dirty="0">
                <a:solidFill>
                  <a:srgbClr val="FFFFFF"/>
                </a:solidFill>
              </a:rPr>
              <a:t>76</a:t>
            </a:r>
            <a:r>
              <a:rPr lang="en-US" dirty="0">
                <a:solidFill>
                  <a:srgbClr val="FFFFFF"/>
                </a:solidFill>
              </a:rPr>
              <a:t>(6), 771-795. doi:10.5860/crl.76.6.771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0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6"/>
                </a:solidFill>
              </a:rPr>
              <a:t>Selected References continued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Por, J. (2008). The use of soft system methodology (SSM) in a </a:t>
            </a:r>
            <a:r>
              <a:rPr lang="en-US" dirty="0" smtClean="0">
                <a:solidFill>
                  <a:srgbClr val="FFFFFF"/>
                </a:solidFill>
              </a:rPr>
              <a:t>serviced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  <a:r>
              <a:rPr lang="en-US" dirty="0" smtClean="0">
                <a:solidFill>
                  <a:srgbClr val="FFFFFF"/>
                </a:solidFill>
              </a:rPr>
              <a:t>focused </a:t>
            </a:r>
            <a:r>
              <a:rPr lang="en-US" dirty="0">
                <a:solidFill>
                  <a:srgbClr val="FFFFFF"/>
                </a:solidFill>
              </a:rPr>
              <a:t>study on the personal tutor’s role . </a:t>
            </a:r>
            <a:r>
              <a:rPr lang="en-US" i="1" dirty="0">
                <a:solidFill>
                  <a:srgbClr val="FFFFFF"/>
                </a:solidFill>
              </a:rPr>
              <a:t>Nurse Education </a:t>
            </a:r>
            <a:r>
              <a:rPr lang="en-US" i="1" dirty="0" smtClean="0">
                <a:solidFill>
                  <a:srgbClr val="FFFFFF"/>
                </a:solidFill>
              </a:rPr>
              <a:t>in 	Practice </a:t>
            </a:r>
            <a:r>
              <a:rPr lang="en-US" dirty="0">
                <a:solidFill>
                  <a:srgbClr val="FFFFFF"/>
                </a:solidFill>
              </a:rPr>
              <a:t>, 335–342 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Saunders</a:t>
            </a:r>
            <a:r>
              <a:rPr lang="en-US" dirty="0">
                <a:solidFill>
                  <a:schemeClr val="bg1"/>
                </a:solidFill>
              </a:rPr>
              <a:t>, L. (2015). Academic Libraries' Strategic Plans: Top Trends </a:t>
            </a:r>
            <a:r>
              <a:rPr lang="en-US" dirty="0" smtClean="0">
                <a:solidFill>
                  <a:schemeClr val="bg1"/>
                </a:solidFill>
              </a:rPr>
              <a:t>and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Under</a:t>
            </a:r>
            <a:r>
              <a:rPr lang="en-US" dirty="0">
                <a:solidFill>
                  <a:schemeClr val="bg1"/>
                </a:solidFill>
              </a:rPr>
              <a:t>-Recognized Areas. </a:t>
            </a:r>
            <a:r>
              <a:rPr lang="en-US" i="1" dirty="0">
                <a:solidFill>
                  <a:schemeClr val="bg1"/>
                </a:solidFill>
              </a:rPr>
              <a:t>The Journal of Academic Librarianship,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41</a:t>
            </a:r>
            <a:r>
              <a:rPr lang="en-US" dirty="0">
                <a:solidFill>
                  <a:schemeClr val="bg1"/>
                </a:solidFill>
              </a:rPr>
              <a:t>(3), </a:t>
            </a:r>
            <a:r>
              <a:rPr lang="en-US" dirty="0" smtClean="0">
                <a:solidFill>
                  <a:schemeClr val="bg1"/>
                </a:solidFill>
              </a:rPr>
              <a:t>	285</a:t>
            </a:r>
            <a:r>
              <a:rPr lang="en-US" dirty="0">
                <a:solidFill>
                  <a:schemeClr val="bg1"/>
                </a:solidFill>
              </a:rPr>
              <a:t>-291. doi:10.1016/j.acalib.2015.03.011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Simmonds</a:t>
            </a:r>
            <a:r>
              <a:rPr lang="en-US" dirty="0">
                <a:solidFill>
                  <a:schemeClr val="bg1"/>
                </a:solidFill>
              </a:rPr>
              <a:t>, P. L., &amp; Andaleeb, S. S. (2001). Usage of academic libraries: </a:t>
            </a:r>
            <a:r>
              <a:rPr lang="en-US" dirty="0" smtClean="0">
                <a:solidFill>
                  <a:schemeClr val="bg1"/>
                </a:solidFill>
              </a:rPr>
              <a:t>The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role </a:t>
            </a:r>
            <a:r>
              <a:rPr lang="en-US" dirty="0">
                <a:solidFill>
                  <a:schemeClr val="bg1"/>
                </a:solidFill>
              </a:rPr>
              <a:t>of service quality, resources, and user characteristics. </a:t>
            </a:r>
            <a:r>
              <a:rPr lang="en-US" i="1" dirty="0">
                <a:solidFill>
                  <a:schemeClr val="bg1"/>
                </a:solidFill>
              </a:rPr>
              <a:t>Library Trends,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i="1" dirty="0" smtClean="0">
                <a:solidFill>
                  <a:schemeClr val="bg1"/>
                </a:solidFill>
              </a:rPr>
              <a:t>49</a:t>
            </a:r>
            <a:r>
              <a:rPr lang="en-US" dirty="0">
                <a:solidFill>
                  <a:schemeClr val="bg1"/>
                </a:solidFill>
              </a:rPr>
              <a:t>(4), 626-634. Retrieved November 24, 2015.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Soria</a:t>
            </a:r>
            <a:r>
              <a:rPr lang="en-US" dirty="0">
                <a:solidFill>
                  <a:schemeClr val="bg1"/>
                </a:solidFill>
              </a:rPr>
              <a:t>, K. M., Fransen, J., &amp; Nackerud, S. (2013). Library Use and </a:t>
            </a:r>
            <a:r>
              <a:rPr lang="en-US" dirty="0" smtClean="0">
                <a:solidFill>
                  <a:schemeClr val="bg1"/>
                </a:solidFill>
              </a:rPr>
              <a:t>Undergraduate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Student </a:t>
            </a:r>
            <a:r>
              <a:rPr lang="en-US" dirty="0">
                <a:solidFill>
                  <a:schemeClr val="bg1"/>
                </a:solidFill>
              </a:rPr>
              <a:t>Outcomes: New Evidence for Students’ Retention and Academic </a:t>
            </a:r>
            <a:r>
              <a:rPr lang="en-US" dirty="0" smtClean="0">
                <a:solidFill>
                  <a:schemeClr val="bg1"/>
                </a:solidFill>
              </a:rPr>
              <a:t>	Success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i="1" dirty="0">
                <a:solidFill>
                  <a:schemeClr val="bg1"/>
                </a:solidFill>
              </a:rPr>
              <a:t>Portal: Libraries and the Academy Portal,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13</a:t>
            </a:r>
            <a:r>
              <a:rPr lang="en-US" dirty="0">
                <a:solidFill>
                  <a:schemeClr val="bg1"/>
                </a:solidFill>
              </a:rPr>
              <a:t>(2), 147-164. doi</a:t>
            </a:r>
            <a:r>
              <a:rPr lang="en-US" dirty="0" smtClean="0">
                <a:solidFill>
                  <a:schemeClr val="bg1"/>
                </a:solidFill>
              </a:rPr>
              <a:t>:	10.1353</a:t>
            </a:r>
            <a:r>
              <a:rPr lang="en-US" dirty="0">
                <a:solidFill>
                  <a:schemeClr val="bg1"/>
                </a:solidFill>
              </a:rPr>
              <a:t>/pla.2013.0010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FFFFFF"/>
                </a:solidFill>
              </a:rPr>
              <a:t>Contact </a:t>
            </a:r>
            <a:r>
              <a:rPr lang="en-US" dirty="0" smtClean="0">
                <a:solidFill>
                  <a:srgbClr val="FFFFFF"/>
                </a:solidFill>
              </a:rPr>
              <a:t>Information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Deborah J. Persell, PhD, RN, APN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Regional Center for Disaster Preparedness Education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Arkansas State University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P.O. Box 910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State  University (Jonesboro), AR 72467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dpersell@astate.edu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870-6880-9296</a:t>
            </a:r>
          </a:p>
          <a:p>
            <a:pPr marL="0" indent="0">
              <a:buNone/>
            </a:pPr>
            <a:endParaRPr lang="en-US" sz="28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2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PEM Templat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DPEM Template 2</Template>
  <TotalTime>632</TotalTime>
  <Words>889</Words>
  <Application>Microsoft Office PowerPoint</Application>
  <PresentationFormat>On-screen Show (4:3)</PresentationFormat>
  <Paragraphs>159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DPEM Template 2</vt:lpstr>
      <vt:lpstr>Utilization of Emergency Management Research Literature</vt:lpstr>
      <vt:lpstr>Background:  Description of the Problem</vt:lpstr>
      <vt:lpstr>Review of Literature</vt:lpstr>
      <vt:lpstr>Assessment of Student Utilization  of Library Use</vt:lpstr>
      <vt:lpstr>Web-based utilization</vt:lpstr>
      <vt:lpstr>Course Requirements/Resources</vt:lpstr>
      <vt:lpstr>Gap in Information Access</vt:lpstr>
      <vt:lpstr>Purpose</vt:lpstr>
      <vt:lpstr>Aims</vt:lpstr>
      <vt:lpstr>Methods</vt:lpstr>
      <vt:lpstr>Soft Systems Methods</vt:lpstr>
      <vt:lpstr>PowerPoint Presentation</vt:lpstr>
      <vt:lpstr>What is you’re age?</vt:lpstr>
      <vt:lpstr>Is it assumed that you will read research literature as part of your education or employment?</vt:lpstr>
      <vt:lpstr>How many hours a week do you study?</vt:lpstr>
      <vt:lpstr>Select the highest level of education you  have completed or are currently enrolled in.</vt:lpstr>
      <vt:lpstr>Are you allowed time in-class or on the job  for reading research literature?</vt:lpstr>
      <vt:lpstr>Which of the following best represents the agency you are associated with?</vt:lpstr>
      <vt:lpstr>Please rate your familiarity with  the terms listed below:</vt:lpstr>
      <vt:lpstr>Do you regularly scan the tables of contents or abstracts of research articles?</vt:lpstr>
      <vt:lpstr>Do you regularly read the full content  of research-based articles?</vt:lpstr>
      <vt:lpstr>If you do not regularly read research-based articles please tell us the reasons</vt:lpstr>
      <vt:lpstr>Do you believe your past education has adequately prepared you to read and understand research-based literature?</vt:lpstr>
      <vt:lpstr>If information was provided to help identify  and examine research articles and scientific databases would you be interested?</vt:lpstr>
      <vt:lpstr>How useful do you think information about using scientific databases and journals are  for your education program or job?</vt:lpstr>
      <vt:lpstr>If such information were made available to  you, which format would you most prefer it  to be?</vt:lpstr>
      <vt:lpstr>Conclusions </vt:lpstr>
      <vt:lpstr>Conclusions continued</vt:lpstr>
      <vt:lpstr>Conclusions continued</vt:lpstr>
      <vt:lpstr>Recommendations</vt:lpstr>
      <vt:lpstr>Disaster Information Management Research Center</vt:lpstr>
      <vt:lpstr>Limitations</vt:lpstr>
      <vt:lpstr>Selected References</vt:lpstr>
      <vt:lpstr>Selected References continued</vt:lpstr>
      <vt:lpstr>Contact Information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McMasters</dc:creator>
  <cp:lastModifiedBy>claire rubin</cp:lastModifiedBy>
  <cp:revision>40</cp:revision>
  <dcterms:created xsi:type="dcterms:W3CDTF">2013-11-22T15:18:43Z</dcterms:created>
  <dcterms:modified xsi:type="dcterms:W3CDTF">2016-06-11T11:34:19Z</dcterms:modified>
</cp:coreProperties>
</file>